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58112"/>
        <c:axId val="96558504"/>
      </c:barChart>
      <c:catAx>
        <c:axId val="9655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8504"/>
        <c:crosses val="autoZero"/>
        <c:auto val="1"/>
        <c:lblAlgn val="ctr"/>
        <c:lblOffset val="100"/>
        <c:noMultiLvlLbl val="0"/>
      </c:catAx>
      <c:valAx>
        <c:axId val="9655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282</c:v>
                </c:pt>
                <c:pt idx="1">
                  <c:v>21</c:v>
                </c:pt>
                <c:pt idx="2">
                  <c:v>172</c:v>
                </c:pt>
                <c:pt idx="3">
                  <c:v>618</c:v>
                </c:pt>
                <c:pt idx="4">
                  <c:v>109</c:v>
                </c:pt>
                <c:pt idx="5">
                  <c:v>59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326360"/>
        <c:axId val="114330280"/>
      </c:barChart>
      <c:catAx>
        <c:axId val="11432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30280"/>
        <c:crosses val="autoZero"/>
        <c:auto val="1"/>
        <c:lblAlgn val="ctr"/>
        <c:lblOffset val="100"/>
        <c:noMultiLvlLbl val="0"/>
      </c:catAx>
      <c:valAx>
        <c:axId val="114330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432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96909301802007"/>
          <c:y val="0.22552832568189532"/>
          <c:w val="0.38117289051147685"/>
          <c:h val="0.318134849211608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lgCheck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horzBrick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dkVert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5554248061912814E-2"/>
                  <c:y val="-2.8966678143502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37966037978361"/>
                      <c:h val="0.109581210436930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160479113630451"/>
                  <c:y val="9.5698037670648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47296074076626E-2"/>
                  <c:y val="6.5274818588852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25444408848892"/>
                      <c:h val="9.655260923266945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635615426950782E-3"/>
                  <c:y val="8.2767098965570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12659098826944"/>
                      <c:h val="0.1071622664813957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9.5227216198717282E-2"/>
                  <c:y val="-0.2688482474799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70568703879345"/>
                      <c:h val="0.136182839277443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PowerPoint]Sheet2'!$O$7:$O$11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'[Chart in Microsoft PowerPoint]Sheet2'!$P$7:$P$11</c:f>
              <c:numCache>
                <c:formatCode>0.0</c:formatCode>
                <c:ptCount val="5"/>
                <c:pt idx="0">
                  <c:v>11</c:v>
                </c:pt>
                <c:pt idx="1">
                  <c:v>6.5</c:v>
                </c:pt>
                <c:pt idx="2">
                  <c:v>33.4</c:v>
                </c:pt>
                <c:pt idx="3">
                  <c:v>4.9000000000000004</c:v>
                </c:pt>
                <c:pt idx="4">
                  <c:v>44.2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lang="en-US" sz="2750" dirty="0" smtClean="0"/>
              <a:t/>
            </a:r>
            <a:br>
              <a:rPr lang="en-US" sz="2750" dirty="0" smtClean="0"/>
            </a:br>
            <a:r>
              <a:rPr lang="en-US" sz="2750" dirty="0" smtClean="0"/>
              <a:t>12</a:t>
            </a:r>
            <a:r>
              <a:rPr sz="2750" spc="-75" dirty="0" smtClean="0"/>
              <a:t> </a:t>
            </a:r>
            <a:r>
              <a:rPr sz="2750" spc="-75" dirty="0" err="1" smtClean="0"/>
              <a:t>дугаар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D0A8"/>
                </a:solidFill>
                <a:latin typeface="Arial"/>
                <a:cs typeface="Arial"/>
              </a:rPr>
              <a:t>253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1278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04401" y="1425389"/>
            <a:ext cx="4411746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mn-MN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mn-MN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737941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(5</a:t>
            </a:r>
            <a:r>
              <a:rPr lang="mn-MN" sz="1500" spc="-1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>
            <a:off x="3220864" y="4065868"/>
            <a:ext cx="348468" cy="706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788428"/>
              </p:ext>
            </p:extLst>
          </p:nvPr>
        </p:nvGraphicFramePr>
        <p:xfrm>
          <a:off x="3111620" y="5158860"/>
          <a:ext cx="4451693" cy="218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Down Arrow 43"/>
          <p:cNvSpPr/>
          <p:nvPr/>
        </p:nvSpPr>
        <p:spPr>
          <a:xfrm rot="10800000">
            <a:off x="5008278" y="4065867"/>
            <a:ext cx="338422" cy="706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88.4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7.2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(24.2%)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103.4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34.3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49.6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0570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535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хүнээр, 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олгосон тэтгэвэр тэтгэмжийн хэмжээ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 тэрбум төгрөгөөр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дугаар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421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428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65 (6.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77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6.8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оо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буурсан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өмнөх оны мөн үеийнхээс 18 хүүхдээр буурсан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959461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368097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хийсний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эзэлж байна. Нийт 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(17.7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нас баралтын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шалтгааны 7.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24.8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 (36.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55.5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хувийг салхинцэцэг, 8.2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26.9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563431" y="961533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</a:t>
            </a:r>
            <a:r>
              <a:rPr lang="en-US" sz="1150" b="1" spc="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670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5133" y="5275560"/>
            <a:ext cx="3716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12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407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206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(33.6%)-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132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(3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2.4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35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ээ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15121"/>
              </p:ext>
            </p:extLst>
          </p:nvPr>
        </p:nvGraphicFramePr>
        <p:xfrm>
          <a:off x="6554306" y="1495425"/>
          <a:ext cx="413909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12 сарын байдлаар нийт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45618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139325.8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205626.9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дахин ихэссэн байна.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202.0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36984 , харилцах данс эзэмшигдийн тоо 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175319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нийт хадгаламж эзэмшигчдийн тоо 84573 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дугаар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20.8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95</a:t>
            </a:r>
            <a:r>
              <a:rPr lang="en-US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6.9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1.8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26.8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6384" y="694417"/>
            <a:ext cx="2425665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1790333" y="4488014"/>
            <a:ext cx="831105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сарын байдлаар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210.4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мян.толгой том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хорогдсон нь өмнөх оны мөн үеийнхтэй харьцуулахад 106.8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дахин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мян.толгой-оор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нэмэгдсэн байна. Өвчнөөр хорогдсон том мал нийт хорогдлын 0.6 хувийг эзэлж байна. Нийт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хорогдлын 0.5 хувийг тэмээ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 хувийг адуу, 4.4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үхэр, 43.2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46.0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 эзлэж байна.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135968"/>
            <a:ext cx="1673292" cy="172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9" y="1600770"/>
            <a:ext cx="1447800" cy="1284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06" y="1191336"/>
            <a:ext cx="1733914" cy="1748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98" y="2854789"/>
            <a:ext cx="1481473" cy="1247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69" y="2884905"/>
            <a:ext cx="1620931" cy="12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гүйцэтгэлээр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43.2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6.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(1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2.9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 (12.4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12 сард 43.5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7.6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680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12 дугаар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dc:creator>User</dc:creator>
  <cp:lastModifiedBy>Doljinsuren_Ts</cp:lastModifiedBy>
  <cp:revision>356</cp:revision>
  <cp:lastPrinted>2019-04-29T09:15:38Z</cp:lastPrinted>
  <dcterms:created xsi:type="dcterms:W3CDTF">2017-06-13T06:31:41Z</dcterms:created>
  <dcterms:modified xsi:type="dcterms:W3CDTF">2021-01-13T08:42:48Z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